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16" name="Slide Number Placeholder 15"/>
          <p:cNvSpPr>
            <a:spLocks noGrp="1"/>
          </p:cNvSpPr>
          <p:nvPr>
            <p:ph type="sldNum" sz="quarter" idx="11"/>
          </p:nvPr>
        </p:nvSpPr>
        <p:spPr/>
        <p:txBody>
          <a:bodyPr/>
          <a:lstStyle/>
          <a:p>
            <a:fld id="{1CAB73C4-72EA-474D-8745-2F47405A928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AB73C4-72EA-474D-8745-2F47405A928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AB73C4-72EA-474D-8745-2F47405A928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19CC175-7ED4-4543-9C1B-E01D89ABC747}" type="datetimeFigureOut">
              <a:rPr lang="en-US" smtClean="0"/>
              <a:pPr/>
              <a:t>11/29/2009</a:t>
            </a:fld>
            <a:endParaRPr lang="en-US" dirty="0"/>
          </a:p>
        </p:txBody>
      </p:sp>
      <p:sp>
        <p:nvSpPr>
          <p:cNvPr id="15" name="Slide Number Placeholder 14"/>
          <p:cNvSpPr>
            <a:spLocks noGrp="1"/>
          </p:cNvSpPr>
          <p:nvPr>
            <p:ph type="sldNum" sz="quarter" idx="15"/>
          </p:nvPr>
        </p:nvSpPr>
        <p:spPr/>
        <p:txBody>
          <a:bodyPr/>
          <a:lstStyle>
            <a:lvl1pPr algn="ctr">
              <a:defRPr/>
            </a:lvl1pPr>
          </a:lstStyle>
          <a:p>
            <a:fld id="{1CAB73C4-72EA-474D-8745-2F47405A928E}"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AB73C4-72EA-474D-8745-2F47405A928E}"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AB73C4-72EA-474D-8745-2F47405A928E}"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CAB73C4-72EA-474D-8745-2F47405A928E}"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CAB73C4-72EA-474D-8745-2F47405A928E}"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CAB73C4-72EA-474D-8745-2F47405A928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19CC175-7ED4-4543-9C1B-E01D89ABC747}" type="datetimeFigureOut">
              <a:rPr lang="en-US" smtClean="0"/>
              <a:pPr/>
              <a:t>11/29/2009</a:t>
            </a:fld>
            <a:endParaRPr lang="en-US" dirty="0"/>
          </a:p>
        </p:txBody>
      </p:sp>
      <p:sp>
        <p:nvSpPr>
          <p:cNvPr id="9" name="Slide Number Placeholder 8"/>
          <p:cNvSpPr>
            <a:spLocks noGrp="1"/>
          </p:cNvSpPr>
          <p:nvPr>
            <p:ph type="sldNum" sz="quarter" idx="15"/>
          </p:nvPr>
        </p:nvSpPr>
        <p:spPr/>
        <p:txBody>
          <a:bodyPr/>
          <a:lstStyle/>
          <a:p>
            <a:fld id="{1CAB73C4-72EA-474D-8745-2F47405A928E}"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19CC175-7ED4-4543-9C1B-E01D89ABC747}" type="datetimeFigureOut">
              <a:rPr lang="en-US" smtClean="0"/>
              <a:pPr/>
              <a:t>11/29/2009</a:t>
            </a:fld>
            <a:endParaRPr lang="en-US" dirty="0"/>
          </a:p>
        </p:txBody>
      </p:sp>
      <p:sp>
        <p:nvSpPr>
          <p:cNvPr id="9" name="Slide Number Placeholder 8"/>
          <p:cNvSpPr>
            <a:spLocks noGrp="1"/>
          </p:cNvSpPr>
          <p:nvPr>
            <p:ph type="sldNum" sz="quarter" idx="11"/>
          </p:nvPr>
        </p:nvSpPr>
        <p:spPr/>
        <p:txBody>
          <a:bodyPr/>
          <a:lstStyle/>
          <a:p>
            <a:fld id="{1CAB73C4-72EA-474D-8745-2F47405A928E}"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19CC175-7ED4-4543-9C1B-E01D89ABC747}" type="datetimeFigureOut">
              <a:rPr lang="en-US" smtClean="0"/>
              <a:pPr/>
              <a:t>11/29/2009</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CAB73C4-72EA-474D-8745-2F47405A928E}"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www.law.umkc.edu/faculty/projects/ftrials/nuremberg/Images/JoachimVonRibbentrop.jpg&amp;imgrefurl=http://www.law.umkc.edu/faculty/projects/ftrials/nuremberg/nurembergothers.html&amp;usg=__VFFf1wx6UPSxktG5wt1ngxQ_6SM=&amp;h=375&amp;w=244&amp;sz=46&amp;hl=en&amp;start=1&amp;tbnid=WOWLlyDk99AFRM:&amp;tbnh=122&amp;tbnw=79&amp;prev=/images?q=joachim+von+ribbentrop&amp;gbv=2&amp;hl=e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partacus.schoolnet.co.uk/GERribbentrop.htm" TargetMode="External"/><Relationship Id="rId2" Type="http://schemas.openxmlformats.org/officeDocument/2006/relationships/hyperlink" Target="http://en.wikipedia.org/wiki/Joachim_von_Ribbentrop" TargetMode="External"/><Relationship Id="rId1" Type="http://schemas.openxmlformats.org/officeDocument/2006/relationships/slideLayout" Target="../slideLayouts/slideLayout2.xml"/><Relationship Id="rId5" Type="http://schemas.openxmlformats.org/officeDocument/2006/relationships/hyperlink" Target="http://history.howstuffworks.com/world-war-ii/joachim-von-ribbentrop.htm" TargetMode="External"/><Relationship Id="rId4" Type="http://schemas.openxmlformats.org/officeDocument/2006/relationships/hyperlink" Target="http://www.jewishvirtuallibrary.org/jsource/Holocaust/Ribbentrop.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orange-papers.org/orange-HitlerRibbentrop2.gi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google.com/imgres?imgurl=http://farm1.static.flickr.com/157/352251405_6e78590bfe_o.png&amp;imgrefurl=http://eventmechanics.net.au/%3Fs%3Dboofheads&amp;usg=__WFyQHEhrW37gMQ5AsRZKBluxvWI=&amp;h=216&amp;w=324&amp;sz=6&amp;hl=en&amp;start=7&amp;um=1&amp;tbnid=v_AX8cBithDfcM:&amp;tbnh=79&amp;tbnw=118&amp;prev=/images%3Fq%3Dnazi%2BSS%26ndsp%3D21%26hl%3Den%26sa%3DN%26um%3D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imgres?imgurl=http://nicolen.files.wordpress.com/2007/10/noose2.jpg&amp;imgrefurl=http://nicolen.wordpress.com/2007/10/15/a-histoy-of-rope/&amp;usg=__--WdMCAO-5nP8Mev4FkUSOp11oI=&amp;h=375&amp;w=500&amp;sz=77&amp;hl=en&amp;start=3&amp;um=1&amp;tbnid=HoCWNZ1a6_f_GM:&amp;tbnh=98&amp;tbnw=130&amp;prev=/images%3Fq%3Dnoose%26hl%3Den%26sa%3DN%26um%3D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00600" y="4876800"/>
            <a:ext cx="2898648" cy="762000"/>
          </a:xfrm>
        </p:spPr>
        <p:txBody>
          <a:bodyPr>
            <a:normAutofit fontScale="85000" lnSpcReduction="10000"/>
          </a:bodyPr>
          <a:lstStyle/>
          <a:p>
            <a:r>
              <a:rPr lang="en-US" sz="3200" dirty="0" smtClean="0"/>
              <a:t>By: </a:t>
            </a:r>
            <a:r>
              <a:rPr lang="en-US" sz="4400" dirty="0" smtClean="0">
                <a:latin typeface="Brush Script MT" pitchFamily="66" charset="0"/>
              </a:rPr>
              <a:t>Tyler Yost</a:t>
            </a:r>
            <a:endParaRPr lang="en-US" sz="4400" dirty="0">
              <a:latin typeface="Brush Script MT" pitchFamily="66" charset="0"/>
            </a:endParaRPr>
          </a:p>
        </p:txBody>
      </p:sp>
      <p:sp>
        <p:nvSpPr>
          <p:cNvPr id="2" name="Title 1"/>
          <p:cNvSpPr>
            <a:spLocks noGrp="1"/>
          </p:cNvSpPr>
          <p:nvPr>
            <p:ph type="ctrTitle"/>
          </p:nvPr>
        </p:nvSpPr>
        <p:spPr>
          <a:xfrm>
            <a:off x="533400" y="990600"/>
            <a:ext cx="8001000" cy="990600"/>
          </a:xfrm>
        </p:spPr>
        <p:txBody>
          <a:bodyPr>
            <a:prstTxWarp prst="textChevron">
              <a:avLst/>
            </a:prstTxWarp>
          </a:bodyPr>
          <a:lstStyle/>
          <a:p>
            <a:r>
              <a:rPr dirty="0" smtClean="0">
                <a:ln w="5000" cmpd="sng">
                  <a:solidFill>
                    <a:srgbClr val="002060"/>
                  </a:solidFill>
                  <a:prstDash val="solid"/>
                </a:ln>
                <a:solidFill>
                  <a:srgbClr val="C00000"/>
                </a:solidFill>
              </a:rPr>
              <a:t>Joachim </a:t>
            </a:r>
            <a:r>
              <a:rPr sz="3200" dirty="0" smtClean="0">
                <a:ln w="5000" cmpd="sng">
                  <a:solidFill>
                    <a:srgbClr val="002060"/>
                  </a:solidFill>
                  <a:prstDash val="solid"/>
                </a:ln>
                <a:solidFill>
                  <a:srgbClr val="C00000"/>
                </a:solidFill>
              </a:rPr>
              <a:t>von</a:t>
            </a:r>
            <a:r>
              <a:rPr dirty="0" smtClean="0">
                <a:ln w="5000" cmpd="sng">
                  <a:solidFill>
                    <a:srgbClr val="002060"/>
                  </a:solidFill>
                  <a:prstDash val="solid"/>
                </a:ln>
                <a:solidFill>
                  <a:srgbClr val="C00000"/>
                </a:solidFill>
              </a:rPr>
              <a:t> Ribbentrop</a:t>
            </a:r>
            <a:endParaRPr lang="en-US" dirty="0">
              <a:ln w="5000" cmpd="sng">
                <a:solidFill>
                  <a:srgbClr val="002060"/>
                </a:solidFill>
                <a:prstDash val="solid"/>
              </a:ln>
              <a:solidFill>
                <a:srgbClr val="C00000"/>
              </a:solidFill>
            </a:endParaRPr>
          </a:p>
        </p:txBody>
      </p:sp>
      <p:pic>
        <p:nvPicPr>
          <p:cNvPr id="13314" name="Picture 2" descr="http://t3.gstatic.com/images?q=tbn:WOWLlyDk99AFRM:http://www.law.umkc.edu/faculty/projects/ftrials/nuremberg/Images/JoachimVonRibbentrop.jpg">
            <a:hlinkClick r:id="rId2"/>
          </p:cNvPr>
          <p:cNvPicPr>
            <a:picLocks noChangeAspect="1" noChangeArrowheads="1"/>
          </p:cNvPicPr>
          <p:nvPr/>
        </p:nvPicPr>
        <p:blipFill>
          <a:blip r:embed="rId3" cstate="print"/>
          <a:srcRect/>
          <a:stretch>
            <a:fillRect/>
          </a:stretch>
        </p:blipFill>
        <p:spPr bwMode="auto">
          <a:xfrm>
            <a:off x="914400" y="2286000"/>
            <a:ext cx="2514600" cy="388330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24000"/>
            <a:ext cx="8229600" cy="4572000"/>
          </a:xfrm>
        </p:spPr>
        <p:txBody>
          <a:bodyPr/>
          <a:lstStyle/>
          <a:p>
            <a:r>
              <a:rPr lang="en-US" dirty="0" smtClean="0">
                <a:ln>
                  <a:solidFill>
                    <a:schemeClr val="tx1"/>
                  </a:solidFill>
                </a:ln>
                <a:hlinkClick r:id="rId2"/>
              </a:rPr>
              <a:t>http://en.wikipedia.org/wiki/Joachim_von_Ribbentrop#Trial_and_execution</a:t>
            </a:r>
            <a:endParaRPr lang="en-US" dirty="0" smtClean="0">
              <a:ln>
                <a:solidFill>
                  <a:schemeClr val="tx1"/>
                </a:solidFill>
              </a:ln>
            </a:endParaRPr>
          </a:p>
          <a:p>
            <a:r>
              <a:rPr lang="en-US" dirty="0" smtClean="0">
                <a:ln>
                  <a:solidFill>
                    <a:schemeClr val="tx1"/>
                  </a:solidFill>
                </a:ln>
                <a:hlinkClick r:id="rId3"/>
              </a:rPr>
              <a:t>http://www.spartacus.schoolnet.co.uk/GERribbentrop.htm</a:t>
            </a:r>
            <a:endParaRPr lang="en-US" dirty="0" smtClean="0">
              <a:ln>
                <a:solidFill>
                  <a:schemeClr val="tx1"/>
                </a:solidFill>
              </a:ln>
            </a:endParaRPr>
          </a:p>
          <a:p>
            <a:r>
              <a:rPr lang="en-US" dirty="0" smtClean="0">
                <a:ln>
                  <a:solidFill>
                    <a:schemeClr val="tx1"/>
                  </a:solidFill>
                </a:ln>
                <a:hlinkClick r:id="rId4"/>
              </a:rPr>
              <a:t>http://www.jewishvirtuallibrary.org/jsource/Holocaust/Ribbentrop.html</a:t>
            </a:r>
            <a:endParaRPr lang="en-US" dirty="0" smtClean="0">
              <a:ln>
                <a:solidFill>
                  <a:schemeClr val="tx1"/>
                </a:solidFill>
              </a:ln>
            </a:endParaRPr>
          </a:p>
          <a:p>
            <a:r>
              <a:rPr lang="en-US" dirty="0" smtClean="0">
                <a:ln>
                  <a:solidFill>
                    <a:schemeClr val="tx1"/>
                  </a:solidFill>
                </a:ln>
                <a:hlinkClick r:id="rId5"/>
              </a:rPr>
              <a:t>http://history.howstuffworks.com/world-war-ii/joachim-von-ribbentrop.htm</a:t>
            </a:r>
            <a:endParaRPr lang="en-US" dirty="0" smtClean="0">
              <a:ln>
                <a:solidFill>
                  <a:schemeClr val="tx1"/>
                </a:solidFill>
              </a:ln>
            </a:endParaRPr>
          </a:p>
          <a:p>
            <a:r>
              <a:rPr lang="en-US" dirty="0" smtClean="0">
                <a:ln>
                  <a:solidFill>
                    <a:schemeClr val="tx1"/>
                  </a:solidFill>
                </a:ln>
                <a:hlinkClick r:id="rId5"/>
              </a:rPr>
              <a:t>http://history.howstuffworks.com/world-war-ii/joachim-von-ribbentrop.htm</a:t>
            </a:r>
            <a:endParaRPr lang="en-US" dirty="0" smtClean="0">
              <a:ln>
                <a:solidFill>
                  <a:schemeClr val="tx1"/>
                </a:solidFill>
              </a:ln>
            </a:endParaRPr>
          </a:p>
          <a:p>
            <a:endParaRPr lang="en-US" dirty="0"/>
          </a:p>
        </p:txBody>
      </p:sp>
      <p:sp>
        <p:nvSpPr>
          <p:cNvPr id="3" name="Title 2"/>
          <p:cNvSpPr>
            <a:spLocks noGrp="1"/>
          </p:cNvSpPr>
          <p:nvPr>
            <p:ph type="title"/>
          </p:nvPr>
        </p:nvSpPr>
        <p:spPr/>
        <p:txBody>
          <a:bodyPr/>
          <a:lstStyle/>
          <a:p>
            <a:r>
              <a:rPr dirty="0" smtClean="0"/>
              <a:t>Bibliography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He was born in Wesel, Germany on April 30</a:t>
            </a:r>
            <a:r>
              <a:rPr lang="en-US" baseline="30000" dirty="0" smtClean="0"/>
              <a:t>th</a:t>
            </a:r>
            <a:r>
              <a:rPr lang="en-US" dirty="0" smtClean="0"/>
              <a:t> 1893.</a:t>
            </a:r>
          </a:p>
          <a:p>
            <a:r>
              <a:rPr lang="en-US" dirty="0" smtClean="0"/>
              <a:t>Was the son to an Army officer and in a middle class family</a:t>
            </a:r>
            <a:endParaRPr lang="en-US" dirty="0"/>
          </a:p>
        </p:txBody>
      </p:sp>
      <p:sp>
        <p:nvSpPr>
          <p:cNvPr id="2" name="Title 1"/>
          <p:cNvSpPr>
            <a:spLocks noGrp="1"/>
          </p:cNvSpPr>
          <p:nvPr>
            <p:ph type="title"/>
          </p:nvPr>
        </p:nvSpPr>
        <p:spPr/>
        <p:txBody>
          <a:bodyPr/>
          <a:lstStyle/>
          <a:p>
            <a:r>
              <a:rPr dirty="0" smtClean="0"/>
              <a:t>Joachim's Early Life</a:t>
            </a:r>
            <a:endParaRPr lang="en-US" dirty="0"/>
          </a:p>
        </p:txBody>
      </p:sp>
      <p:pic>
        <p:nvPicPr>
          <p:cNvPr id="4" name="Picture 3" descr="gewrmany.jpg"/>
          <p:cNvPicPr>
            <a:picLocks noChangeAspect="1"/>
          </p:cNvPicPr>
          <p:nvPr/>
        </p:nvPicPr>
        <p:blipFill>
          <a:blip r:embed="rId2" cstate="print"/>
          <a:stretch>
            <a:fillRect/>
          </a:stretch>
        </p:blipFill>
        <p:spPr>
          <a:xfrm>
            <a:off x="1524000" y="3124200"/>
            <a:ext cx="6096000" cy="2743200"/>
          </a:xfrm>
          <a:prstGeom prst="rect">
            <a:avLst/>
          </a:prstGeom>
          <a:ln>
            <a:noFill/>
          </a:ln>
          <a:effectLst>
            <a:innerShdw blurRad="63500" dist="50800" dir="16200000">
              <a:prstClr val="black">
                <a:alpha val="50000"/>
              </a:prstClr>
            </a:innerShdw>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Around 1910 he worked for the Molson’s Bank in Canada</a:t>
            </a:r>
          </a:p>
          <a:p>
            <a:r>
              <a:rPr lang="en-US" dirty="0" smtClean="0"/>
              <a:t>Shortly after working in Canada he moved to the US and worked as a journalist in Boston and New York</a:t>
            </a:r>
          </a:p>
          <a:p>
            <a:r>
              <a:rPr lang="en-US" dirty="0" smtClean="0"/>
              <a:t>In 1914, Joachim came back to Germany to fight for his country in  World War I</a:t>
            </a:r>
          </a:p>
          <a:p>
            <a:endParaRPr lang="en-US" dirty="0"/>
          </a:p>
        </p:txBody>
      </p:sp>
      <p:sp>
        <p:nvSpPr>
          <p:cNvPr id="3" name="Title 2"/>
          <p:cNvSpPr>
            <a:spLocks noGrp="1"/>
          </p:cNvSpPr>
          <p:nvPr>
            <p:ph type="title"/>
          </p:nvPr>
        </p:nvSpPr>
        <p:spPr/>
        <p:txBody>
          <a:bodyPr/>
          <a:lstStyle/>
          <a:p>
            <a:r>
              <a:rPr dirty="0" smtClean="0"/>
              <a:t>Early Careers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Joined the 125</a:t>
            </a:r>
            <a:r>
              <a:rPr lang="en-US" baseline="30000" dirty="0" smtClean="0"/>
              <a:t>th</a:t>
            </a:r>
            <a:r>
              <a:rPr lang="en-US" dirty="0" smtClean="0"/>
              <a:t> Regiment of the Hussars</a:t>
            </a:r>
          </a:p>
          <a:p>
            <a:r>
              <a:rPr lang="en-US" dirty="0" smtClean="0"/>
              <a:t>Reached the rank of 1</a:t>
            </a:r>
            <a:r>
              <a:rPr lang="en-US" baseline="30000" dirty="0" smtClean="0"/>
              <a:t>st</a:t>
            </a:r>
            <a:r>
              <a:rPr lang="en-US" dirty="0" smtClean="0"/>
              <a:t> Lieutenant </a:t>
            </a:r>
          </a:p>
          <a:p>
            <a:r>
              <a:rPr lang="en-US" dirty="0" smtClean="0"/>
              <a:t>Was awarded the Iron Cross</a:t>
            </a:r>
          </a:p>
          <a:p>
            <a:r>
              <a:rPr lang="en-US" dirty="0" smtClean="0"/>
              <a:t>Was seriously wounded nearing the end of the war</a:t>
            </a:r>
          </a:p>
          <a:p>
            <a:endParaRPr lang="en-US" dirty="0"/>
          </a:p>
        </p:txBody>
      </p:sp>
      <p:sp>
        <p:nvSpPr>
          <p:cNvPr id="3" name="Title 2"/>
          <p:cNvSpPr>
            <a:spLocks noGrp="1"/>
          </p:cNvSpPr>
          <p:nvPr>
            <p:ph type="title"/>
          </p:nvPr>
        </p:nvSpPr>
        <p:spPr/>
        <p:txBody>
          <a:bodyPr/>
          <a:lstStyle/>
          <a:p>
            <a:r>
              <a:rPr dirty="0" smtClean="0"/>
              <a:t>Involvement </a:t>
            </a:r>
            <a:r>
              <a:rPr dirty="0" smtClean="0"/>
              <a:t>in WWI</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Joachim joined the NSDAP in 1932</a:t>
            </a:r>
          </a:p>
          <a:p>
            <a:r>
              <a:rPr lang="en-US" dirty="0" smtClean="0"/>
              <a:t>He quickly moved up the hierarchy </a:t>
            </a:r>
          </a:p>
          <a:p>
            <a:r>
              <a:rPr lang="en-US" dirty="0" smtClean="0"/>
              <a:t>In 1933 he became Hitler’s foreign affairs advisor</a:t>
            </a:r>
          </a:p>
          <a:p>
            <a:r>
              <a:rPr lang="en-US" dirty="0" smtClean="0"/>
              <a:t>In August 1936, he was appointed the Ambassador to Britain   </a:t>
            </a:r>
            <a:endParaRPr lang="en-US" dirty="0"/>
          </a:p>
        </p:txBody>
      </p:sp>
      <p:sp>
        <p:nvSpPr>
          <p:cNvPr id="3" name="Title 2"/>
          <p:cNvSpPr>
            <a:spLocks noGrp="1"/>
          </p:cNvSpPr>
          <p:nvPr>
            <p:ph type="title"/>
          </p:nvPr>
        </p:nvSpPr>
        <p:spPr/>
        <p:txBody>
          <a:bodyPr>
            <a:normAutofit/>
          </a:bodyPr>
          <a:lstStyle/>
          <a:p>
            <a:r>
              <a:rPr dirty="0" smtClean="0"/>
              <a:t>Joining the Nazi Part</a:t>
            </a:r>
            <a:endParaRPr lang="en-US" dirty="0"/>
          </a:p>
        </p:txBody>
      </p:sp>
      <p:pic>
        <p:nvPicPr>
          <p:cNvPr id="4" name="Picture 2" descr="See full size image">
            <a:hlinkClick r:id="rId2"/>
          </p:cNvPr>
          <p:cNvPicPr>
            <a:picLocks noChangeAspect="1" noChangeArrowheads="1"/>
          </p:cNvPicPr>
          <p:nvPr/>
        </p:nvPicPr>
        <p:blipFill>
          <a:blip r:embed="rId3" cstate="print"/>
          <a:srcRect/>
          <a:stretch>
            <a:fillRect/>
          </a:stretch>
        </p:blipFill>
        <p:spPr bwMode="auto">
          <a:xfrm>
            <a:off x="3200400" y="3733800"/>
            <a:ext cx="1905000" cy="259474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Joachim married Anna Elisabeth Henkell of July 5, 1920.</a:t>
            </a:r>
          </a:p>
          <a:p>
            <a:r>
              <a:rPr lang="en-US" dirty="0" smtClean="0"/>
              <a:t>Together they have 5 kids.</a:t>
            </a:r>
          </a:p>
          <a:p>
            <a:pPr lvl="1"/>
            <a:r>
              <a:rPr lang="en-US" dirty="0" smtClean="0"/>
              <a:t>Rudolf (1921)</a:t>
            </a:r>
          </a:p>
          <a:p>
            <a:pPr lvl="1"/>
            <a:r>
              <a:rPr lang="en-US" dirty="0" smtClean="0"/>
              <a:t>Bettina (1922)</a:t>
            </a:r>
          </a:p>
          <a:p>
            <a:pPr lvl="1"/>
            <a:r>
              <a:rPr lang="en-US" dirty="0" smtClean="0"/>
              <a:t>Ursula (1932)</a:t>
            </a:r>
          </a:p>
          <a:p>
            <a:pPr lvl="1"/>
            <a:r>
              <a:rPr lang="en-US" dirty="0" smtClean="0"/>
              <a:t>Adolf (1935)</a:t>
            </a:r>
          </a:p>
          <a:p>
            <a:pPr lvl="1"/>
            <a:r>
              <a:rPr lang="en-US" dirty="0" smtClean="0"/>
              <a:t>Barthold (1940)</a:t>
            </a:r>
          </a:p>
          <a:p>
            <a:pPr lvl="1"/>
            <a:endParaRPr lang="en-US" dirty="0"/>
          </a:p>
        </p:txBody>
      </p:sp>
      <p:sp>
        <p:nvSpPr>
          <p:cNvPr id="3" name="Title 2"/>
          <p:cNvSpPr>
            <a:spLocks noGrp="1"/>
          </p:cNvSpPr>
          <p:nvPr>
            <p:ph type="title"/>
          </p:nvPr>
        </p:nvSpPr>
        <p:spPr/>
        <p:txBody>
          <a:bodyPr>
            <a:normAutofit/>
          </a:bodyPr>
          <a:lstStyle/>
          <a:p>
            <a:r>
              <a:rPr dirty="0" smtClean="0"/>
              <a:t>Family Life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Joachim von Ribbentrop became a Oberfuehrer and soon after a Gruppenfuehrer in 1938</a:t>
            </a:r>
          </a:p>
          <a:p>
            <a:r>
              <a:rPr lang="en-US" dirty="0" smtClean="0"/>
              <a:t>Soon after he became a Obergruppenfueher, one of the highest ranks you can get in the SS</a:t>
            </a:r>
          </a:p>
          <a:p>
            <a:pPr lvl="1"/>
            <a:r>
              <a:rPr lang="en-US" dirty="0" smtClean="0"/>
              <a:t>Being this mean the was a district leader</a:t>
            </a:r>
            <a:endParaRPr lang="en-US" dirty="0"/>
          </a:p>
        </p:txBody>
      </p:sp>
      <p:sp>
        <p:nvSpPr>
          <p:cNvPr id="3" name="Title 2"/>
          <p:cNvSpPr>
            <a:spLocks noGrp="1"/>
          </p:cNvSpPr>
          <p:nvPr>
            <p:ph type="title"/>
          </p:nvPr>
        </p:nvSpPr>
        <p:spPr/>
        <p:txBody>
          <a:bodyPr/>
          <a:lstStyle/>
          <a:p>
            <a:r>
              <a:rPr dirty="0" smtClean="0"/>
              <a:t>Involvement </a:t>
            </a:r>
            <a:r>
              <a:rPr dirty="0" smtClean="0"/>
              <a:t>in the SS</a:t>
            </a:r>
            <a:endParaRPr lang="en-US" dirty="0"/>
          </a:p>
        </p:txBody>
      </p:sp>
      <p:pic>
        <p:nvPicPr>
          <p:cNvPr id="4100" name="Picture 4" descr="http://t3.gstatic.com/images?q=tbn:v_AX8cBithDfcM:http://farm1.static.flickr.com/157/352251405_6e78590bfe_o.png">
            <a:hlinkClick r:id="rId2"/>
          </p:cNvPr>
          <p:cNvPicPr>
            <a:picLocks noChangeAspect="1" noChangeArrowheads="1"/>
          </p:cNvPicPr>
          <p:nvPr/>
        </p:nvPicPr>
        <p:blipFill>
          <a:blip r:embed="rId3" cstate="print"/>
          <a:srcRect/>
          <a:stretch>
            <a:fillRect/>
          </a:stretch>
        </p:blipFill>
        <p:spPr bwMode="auto">
          <a:xfrm>
            <a:off x="2438400" y="3810000"/>
            <a:ext cx="2895600" cy="1938582"/>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63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438400"/>
          </a:xfrm>
        </p:spPr>
        <p:txBody>
          <a:bodyPr/>
          <a:lstStyle/>
          <a:p>
            <a:r>
              <a:rPr lang="en-US" dirty="0" smtClean="0"/>
              <a:t>Ribbentrop was tried with the other Nazi leaders at the Nuremberg Trials</a:t>
            </a:r>
          </a:p>
          <a:p>
            <a:r>
              <a:rPr lang="en-US" dirty="0" smtClean="0"/>
              <a:t>His IQ was 129, 10</a:t>
            </a:r>
            <a:r>
              <a:rPr lang="en-US" baseline="30000" dirty="0" smtClean="0"/>
              <a:t>th</a:t>
            </a:r>
            <a:r>
              <a:rPr lang="en-US" dirty="0" smtClean="0"/>
              <a:t> highest among Nazi leaders</a:t>
            </a:r>
          </a:p>
          <a:p>
            <a:r>
              <a:rPr lang="en-US" dirty="0" smtClean="0"/>
              <a:t>He was found guilty of being involved and supporting sending Jews to concentration camps.</a:t>
            </a:r>
            <a:endParaRPr lang="en-US" dirty="0"/>
          </a:p>
        </p:txBody>
      </p:sp>
      <p:sp>
        <p:nvSpPr>
          <p:cNvPr id="3" name="Title 2"/>
          <p:cNvSpPr>
            <a:spLocks noGrp="1"/>
          </p:cNvSpPr>
          <p:nvPr>
            <p:ph type="title"/>
          </p:nvPr>
        </p:nvSpPr>
        <p:spPr/>
        <p:txBody>
          <a:bodyPr>
            <a:normAutofit/>
          </a:bodyPr>
          <a:lstStyle/>
          <a:p>
            <a:r>
              <a:rPr dirty="0" smtClean="0"/>
              <a:t>Trial and Execution</a:t>
            </a:r>
            <a:endParaRPr lang="en-US" dirty="0"/>
          </a:p>
        </p:txBody>
      </p:sp>
      <p:pic>
        <p:nvPicPr>
          <p:cNvPr id="3074" name="Picture 2" descr="http://t2.gstatic.com/images?q=tbn:HoCWNZ1a6_f_GM:http://nicolen.files.wordpress.com/2007/10/noose2.jpg">
            <a:hlinkClick r:id="rId2"/>
          </p:cNvPr>
          <p:cNvPicPr>
            <a:picLocks noChangeAspect="1" noChangeArrowheads="1"/>
          </p:cNvPicPr>
          <p:nvPr/>
        </p:nvPicPr>
        <p:blipFill>
          <a:blip r:embed="rId3" cstate="print"/>
          <a:srcRect/>
          <a:stretch>
            <a:fillRect/>
          </a:stretch>
        </p:blipFill>
        <p:spPr bwMode="auto">
          <a:xfrm>
            <a:off x="2667000" y="4191000"/>
            <a:ext cx="2895600" cy="218283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Before placing the bag over his head, the executioner asked if he had any last wishes.</a:t>
            </a:r>
          </a:p>
          <a:p>
            <a:r>
              <a:rPr lang="en-US" dirty="0" smtClean="0"/>
              <a:t>Joachim von Ribbentrop replied,</a:t>
            </a:r>
          </a:p>
          <a:p>
            <a:pPr>
              <a:buNone/>
            </a:pPr>
            <a:r>
              <a:rPr lang="en-US" dirty="0" smtClean="0"/>
              <a:t>		“</a:t>
            </a:r>
            <a:r>
              <a:rPr lang="en-US" i="1" dirty="0" smtClean="0"/>
              <a:t>God protect Germany.  God have mercy on my soul.  My final wish is that Germany  should recover her unity  and that, for the sake of peace, there should be understanding between  East and West.”</a:t>
            </a:r>
            <a:r>
              <a:rPr lang="en-US" dirty="0" smtClean="0"/>
              <a:t> </a:t>
            </a:r>
          </a:p>
          <a:p>
            <a:pPr>
              <a:buNone/>
            </a:pPr>
            <a:r>
              <a:rPr lang="en-US" dirty="0" smtClean="0"/>
              <a:t>					-</a:t>
            </a:r>
            <a:r>
              <a:rPr lang="en-US" i="1" dirty="0" smtClean="0"/>
              <a:t> Joachim von Ribbentrop</a:t>
            </a:r>
            <a:endParaRPr lang="en-US" i="1" dirty="0"/>
          </a:p>
        </p:txBody>
      </p:sp>
      <p:sp>
        <p:nvSpPr>
          <p:cNvPr id="3" name="Title 2"/>
          <p:cNvSpPr>
            <a:spLocks noGrp="1"/>
          </p:cNvSpPr>
          <p:nvPr>
            <p:ph type="title"/>
          </p:nvPr>
        </p:nvSpPr>
        <p:spPr/>
        <p:txBody>
          <a:bodyPr/>
          <a:lstStyle/>
          <a:p>
            <a:r>
              <a:rPr dirty="0" smtClean="0"/>
              <a:t>Final Words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178</TotalTime>
  <Words>312</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Joachim von Ribbentrop</vt:lpstr>
      <vt:lpstr>Joachim's Early Life</vt:lpstr>
      <vt:lpstr>Early Careers</vt:lpstr>
      <vt:lpstr>Involvement in WWI</vt:lpstr>
      <vt:lpstr>Joining the Nazi Part</vt:lpstr>
      <vt:lpstr>Family Life</vt:lpstr>
      <vt:lpstr>Involvement in the SS</vt:lpstr>
      <vt:lpstr>Trial and Execution</vt:lpstr>
      <vt:lpstr>Final Words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Joachim von Ribbentrop</dc:title>
  <dc:creator>Tyler</dc:creator>
  <cp:lastModifiedBy>Tyler</cp:lastModifiedBy>
  <cp:revision>18</cp:revision>
  <dcterms:created xsi:type="dcterms:W3CDTF">2009-11-23T16:55:51Z</dcterms:created>
  <dcterms:modified xsi:type="dcterms:W3CDTF">2009-11-29T20:24:58Z</dcterms:modified>
</cp:coreProperties>
</file>